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61"/>
  </p:notesMasterIdLst>
  <p:handoutMasterIdLst>
    <p:handoutMasterId r:id="rId62"/>
  </p:handoutMasterIdLst>
  <p:sldIdLst>
    <p:sldId id="1814" r:id="rId5"/>
    <p:sldId id="1702" r:id="rId6"/>
    <p:sldId id="1684" r:id="rId7"/>
    <p:sldId id="2573" r:id="rId8"/>
    <p:sldId id="2574" r:id="rId9"/>
    <p:sldId id="1799" r:id="rId10"/>
    <p:sldId id="2597" r:id="rId11"/>
    <p:sldId id="2598" r:id="rId12"/>
    <p:sldId id="1745" r:id="rId13"/>
    <p:sldId id="1746" r:id="rId14"/>
    <p:sldId id="2599" r:id="rId15"/>
    <p:sldId id="1971" r:id="rId16"/>
    <p:sldId id="1747" r:id="rId17"/>
    <p:sldId id="2600" r:id="rId18"/>
    <p:sldId id="1749" r:id="rId19"/>
    <p:sldId id="1750" r:id="rId20"/>
    <p:sldId id="1751" r:id="rId21"/>
    <p:sldId id="1805" r:id="rId22"/>
    <p:sldId id="1806" r:id="rId23"/>
    <p:sldId id="1777" r:id="rId24"/>
    <p:sldId id="1801" r:id="rId25"/>
    <p:sldId id="1779" r:id="rId26"/>
    <p:sldId id="1802" r:id="rId27"/>
    <p:sldId id="1780" r:id="rId28"/>
    <p:sldId id="1753" r:id="rId29"/>
    <p:sldId id="1754" r:id="rId30"/>
    <p:sldId id="1781" r:id="rId31"/>
    <p:sldId id="1755" r:id="rId32"/>
    <p:sldId id="1757" r:id="rId33"/>
    <p:sldId id="1758" r:id="rId34"/>
    <p:sldId id="1807" r:id="rId35"/>
    <p:sldId id="1762" r:id="rId36"/>
    <p:sldId id="1763" r:id="rId37"/>
    <p:sldId id="1764" r:id="rId38"/>
    <p:sldId id="1782" r:id="rId39"/>
    <p:sldId id="1803" r:id="rId40"/>
    <p:sldId id="1783" r:id="rId41"/>
    <p:sldId id="1767" r:id="rId42"/>
    <p:sldId id="1775" r:id="rId43"/>
    <p:sldId id="1800" r:id="rId44"/>
    <p:sldId id="1776" r:id="rId45"/>
    <p:sldId id="1804" r:id="rId46"/>
    <p:sldId id="1768" r:id="rId47"/>
    <p:sldId id="1808" r:id="rId48"/>
    <p:sldId id="1769" r:id="rId49"/>
    <p:sldId id="1809" r:id="rId50"/>
    <p:sldId id="1786" r:id="rId51"/>
    <p:sldId id="2587" r:id="rId52"/>
    <p:sldId id="2596" r:id="rId53"/>
    <p:sldId id="1789" r:id="rId54"/>
    <p:sldId id="1790" r:id="rId55"/>
    <p:sldId id="1791" r:id="rId56"/>
    <p:sldId id="1792" r:id="rId57"/>
    <p:sldId id="1793" r:id="rId58"/>
    <p:sldId id="1794" r:id="rId59"/>
    <p:sldId id="1795" r:id="rId6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814"/>
            <p14:sldId id="1702"/>
            <p14:sldId id="1684"/>
            <p14:sldId id="2573"/>
            <p14:sldId id="2574"/>
            <p14:sldId id="1799"/>
            <p14:sldId id="2597"/>
            <p14:sldId id="2598"/>
            <p14:sldId id="1745"/>
            <p14:sldId id="1746"/>
            <p14:sldId id="2599"/>
            <p14:sldId id="1971"/>
            <p14:sldId id="1747"/>
            <p14:sldId id="2600"/>
            <p14:sldId id="1749"/>
            <p14:sldId id="1750"/>
            <p14:sldId id="1751"/>
            <p14:sldId id="1805"/>
            <p14:sldId id="1806"/>
            <p14:sldId id="1777"/>
            <p14:sldId id="1801"/>
            <p14:sldId id="1779"/>
            <p14:sldId id="1802"/>
            <p14:sldId id="1780"/>
            <p14:sldId id="1753"/>
            <p14:sldId id="1754"/>
            <p14:sldId id="1781"/>
            <p14:sldId id="1755"/>
            <p14:sldId id="1757"/>
            <p14:sldId id="1758"/>
            <p14:sldId id="1807"/>
            <p14:sldId id="1762"/>
            <p14:sldId id="1763"/>
            <p14:sldId id="1764"/>
            <p14:sldId id="1782"/>
            <p14:sldId id="1803"/>
            <p14:sldId id="1783"/>
            <p14:sldId id="1767"/>
            <p14:sldId id="1775"/>
            <p14:sldId id="1800"/>
            <p14:sldId id="1776"/>
            <p14:sldId id="1804"/>
            <p14:sldId id="1768"/>
            <p14:sldId id="1808"/>
            <p14:sldId id="1769"/>
            <p14:sldId id="1809"/>
            <p14:sldId id="1786"/>
            <p14:sldId id="2587"/>
            <p14:sldId id="2596"/>
            <p14:sldId id="1789"/>
            <p14:sldId id="1790"/>
            <p14:sldId id="1791"/>
            <p14:sldId id="1792"/>
            <p14:sldId id="1793"/>
            <p14:sldId id="1794"/>
            <p14:sldId id="17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481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3" autoAdjust="0"/>
    <p:restoredTop sz="86378" autoAdjust="0"/>
  </p:normalViewPr>
  <p:slideViewPr>
    <p:cSldViewPr snapToGrid="0">
      <p:cViewPr varScale="1">
        <p:scale>
          <a:sx n="102" d="100"/>
          <a:sy n="102" d="100"/>
        </p:scale>
        <p:origin x="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6/17/2021 9:25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6/17/2021 9:25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4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8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3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3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82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6/17/2021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jp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4.jp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4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33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image" Target="../media/image41.emf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668" r:id="rId15"/>
    <p:sldLayoutId id="2147484560" r:id="rId16"/>
    <p:sldLayoutId id="2147484561" r:id="rId17"/>
    <p:sldLayoutId id="2147484562" r:id="rId18"/>
    <p:sldLayoutId id="2147484580" r:id="rId19"/>
    <p:sldLayoutId id="2147484563" r:id="rId20"/>
    <p:sldLayoutId id="2147484564" r:id="rId21"/>
    <p:sldLayoutId id="2147484566" r:id="rId22"/>
    <p:sldLayoutId id="2147484669" r:id="rId23"/>
    <p:sldLayoutId id="2147484567" r:id="rId24"/>
    <p:sldLayoutId id="2147484568" r:id="rId25"/>
    <p:sldLayoutId id="2147484577" r:id="rId26"/>
    <p:sldLayoutId id="2147484570" r:id="rId27"/>
    <p:sldLayoutId id="2147484571" r:id="rId28"/>
    <p:sldLayoutId id="2147484572" r:id="rId29"/>
    <p:sldLayoutId id="2147484670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1: Implement Azure Active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Active Directory, Custom Domains, Identity Protection, and Conditional Access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203" y="1394043"/>
            <a:ext cx="9572625" cy="292387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Consistent naming convention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Organizing principles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 Group Organization (1 of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94425-B708-4607-A0A5-3542DBFFE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1" y="2585740"/>
            <a:ext cx="5486400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975B5-FF8B-4095-B3FA-9F92DA7D0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86" y="3653492"/>
            <a:ext cx="54673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96914C-5036-4D09-AB4D-D64E07171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4" y="4894600"/>
            <a:ext cx="547687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4CF685-9FA6-41A4-8340-B97AA618E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584" y="2908637"/>
            <a:ext cx="25050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3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329" y="1663373"/>
            <a:ext cx="9572625" cy="35394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+mj-lt"/>
              </a:rPr>
              <a:t>Organizing for authorization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+mj-lt"/>
              </a:rPr>
              <a:t>Organizing for life cycle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+mj-lt"/>
              </a:rPr>
              <a:t>Organizing for billing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 Group Organization (2 of 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70243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Management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5138" y="2096172"/>
            <a:ext cx="5542955" cy="31854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Semilight"/>
                <a:cs typeface="Segoe UI Semilight"/>
              </a:rPr>
              <a:t>Provides a level of scope above subscriptions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Semilight"/>
                <a:cs typeface="Segoe UI Semilight"/>
              </a:rPr>
              <a:t>Targeting of policies and spend budgets across subscriptions and inheritance down the hierarchies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Semilight"/>
                <a:cs typeface="Segoe UI Semilight"/>
              </a:rPr>
              <a:t>Compliance and cost reporting by organization (business/teams)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9B3B-E9EB-4BA1-B5C6-E3D3899E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93" y="1544434"/>
            <a:ext cx="5900438" cy="36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Subscriptions and Limits (Quotas)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465" y="1769618"/>
            <a:ext cx="10579851" cy="278537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Azure subscription and service limits: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Microsoft Azure limits are also called quotas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Some limits apply on the regional level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Managing limits: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You can raise soft limits by raising an online customer support request at no charge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280863-F7F6-4628-A3F4-8D8FB61F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122" y="5692912"/>
            <a:ext cx="668834" cy="6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Subscription and Service General Limits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370" y="1675655"/>
            <a:ext cx="9572625" cy="169277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Management group limits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Subscription limits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Resource group limits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Template limits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F95833-5CD4-44DD-BB7E-CD7B033D4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8122" y="5692912"/>
            <a:ext cx="668834" cy="6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719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Users and Groups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BEDAA07-FCCB-4F9F-8624-068AD29A2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Accounts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5050"/>
            <a:ext cx="9572625" cy="184665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To view the Azure AD users, access the </a:t>
            </a:r>
            <a:r>
              <a:rPr lang="en-US" b="1" dirty="0">
                <a:latin typeface="+mj-lt"/>
              </a:rPr>
              <a:t>All users </a:t>
            </a:r>
            <a:r>
              <a:rPr lang="en-US" dirty="0">
                <a:latin typeface="+mj-lt"/>
              </a:rPr>
              <a:t>blade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Azure AD defines users in three ways: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Cloud identities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Directory-synchronized identities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Guest users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5A2EF-8D16-490B-A3BA-94B713BF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" y="3400261"/>
            <a:ext cx="10965501" cy="29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(1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43640"/>
            <a:ext cx="11337841" cy="107721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Adding users: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Synchronizing users from Windows Server Active Directory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Manually creating users by using the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4E7F7-4C21-412B-8111-2D8C49F8D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" y="2794738"/>
            <a:ext cx="8098927" cy="35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(2 of 3)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7" y="1903038"/>
            <a:ext cx="11337841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Creating a User…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3042B-C83A-49DA-A734-5FD062739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58" y="559398"/>
            <a:ext cx="4045989" cy="56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26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(3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04021"/>
            <a:ext cx="11337841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Inviting a user…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055D-BC54-4AC4-8EC8-04EA178FA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876747"/>
            <a:ext cx="3799121" cy="55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96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7950" y="1324662"/>
            <a:ext cx="9572625" cy="475514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Overview of Azure Active Directory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Create Management Groups, Subscriptions, and Resource Groups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Users and Groups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Domains and Custom Domains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Azure AD Identity Protection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Implement Conditional Access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Configure Fraud Alerts for MFA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Configure Trusted IPs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Configure Guest Users in Azure AD </a:t>
            </a:r>
            <a:endParaRPr lang="en-US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6F2AAC0-CD19-448B-8629-CE89FD1F9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Accounts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3128"/>
            <a:ext cx="9572625" cy="292387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You can define two different types of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Office 365 groups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Adding members to groups: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Assigned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Dynamic user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Dynamic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EAB25-48AF-4FFA-9823-5970FAA46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98" y="3683621"/>
            <a:ext cx="7846242" cy="26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35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4B65F-430B-47CD-A02F-2BA8449D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78" y="2392552"/>
            <a:ext cx="7433627" cy="416283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Managing Multiple Directories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23650"/>
            <a:ext cx="9572625" cy="27853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Independence between tenants: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Resource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Administrative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Synchronization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You can create multiple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Azure AD tenants</a:t>
            </a:r>
          </a:p>
        </p:txBody>
      </p:sp>
    </p:spTree>
    <p:extLst>
      <p:ext uri="{BB962C8B-B14F-4D97-AF65-F5344CB8AC3E}">
        <p14:creationId xmlns:p14="http://schemas.microsoft.com/office/powerpoint/2010/main" val="25877716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B2B and B2C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6490"/>
            <a:ext cx="9572625" cy="2616101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With Azure AD B2B: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is no external administrative overhead for your organization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partner uses their own identities and credentials; Azure AD is not required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You don't need to manage external accounts or passwords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You don't need to sync accounts or manage account lifecycles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CEE51-AC57-48EA-B197-5B67E81E6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02" y="3435666"/>
            <a:ext cx="6925057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18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B2B and B2C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6490"/>
            <a:ext cx="9572625" cy="4308872"/>
          </a:xfrm>
        </p:spPr>
        <p:txBody>
          <a:bodyPr/>
          <a:lstStyle/>
          <a:p>
            <a:r>
              <a:rPr lang="en-US" dirty="0"/>
              <a:t>With Azure AD B2C: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You invite users from other social media identity providers into your own organization tenant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User provisioning is done by the invited party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Standards-based authentication protocols are used including OpenID Connect, OAuth 2.0, and SAML.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There is integration support for most modern applications and commercial off-the-shelf software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The directory can hold 100 custom attributes per user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Identity verification and proofing can be performed by collecting user data, then </a:t>
            </a:r>
            <a:br>
              <a:rPr lang="en-US" dirty="0"/>
            </a:br>
            <a:r>
              <a:rPr lang="en-US" dirty="0"/>
              <a:t>passing it to a third party system</a:t>
            </a:r>
            <a:br>
              <a:rPr lang="en-US" dirty="0"/>
            </a:br>
            <a:r>
              <a:rPr lang="en-US" dirty="0"/>
              <a:t>for validation, trust scoring, and </a:t>
            </a:r>
            <a:br>
              <a:rPr lang="en-US" dirty="0"/>
            </a:br>
            <a:r>
              <a:rPr lang="en-US" dirty="0"/>
              <a:t>approval for user account creation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8521-156A-4493-9E71-0630C095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17" y="4440090"/>
            <a:ext cx="484890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344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Demonstration: Users and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800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Active Directory users and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PowerShell for group management</a:t>
            </a:r>
          </a:p>
        </p:txBody>
      </p:sp>
    </p:spTree>
    <p:extLst>
      <p:ext uri="{BB962C8B-B14F-4D97-AF65-F5344CB8AC3E}">
        <p14:creationId xmlns:p14="http://schemas.microsoft.com/office/powerpoint/2010/main" val="13873485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8562261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Domains and Custom Domains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B787DC0-BE50-4BFA-9A7B-9681C7932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Domains and Custom Domains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780"/>
            <a:ext cx="9572625" cy="353943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Azure AD tenant domain names: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Initial (mandatory) with onmicrosoft.com suffix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(optional)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Domain name management: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Requires global administrator privileges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Domain names are globally unique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domain names require verification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C34D-396A-477C-98D6-B5FF82000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36" y="2211117"/>
            <a:ext cx="5696495" cy="45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a Custom Domain Name to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486" y="1825044"/>
            <a:ext cx="523641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After you create your Azure AD tenant, you can add a custom domain name using Azure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5BE9E-45AE-4792-A6BB-11BE67403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8" y="1215614"/>
            <a:ext cx="4696277" cy="53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37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Verifying Custom Domain Names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68784"/>
            <a:ext cx="5559144" cy="184665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A custom domain name is initially in an unverified state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To verify a custom domain, you must create a specific TXT or MX DNS record in the corresponding DNS zone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D5D1-5BED-4CF6-8432-44D77E16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1494464"/>
            <a:ext cx="5228099" cy="48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86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34" y="1580267"/>
            <a:ext cx="7604124" cy="3629025"/>
          </a:xfrm>
        </p:spPr>
        <p:txBody>
          <a:bodyPr/>
          <a:lstStyle/>
          <a:p>
            <a:r>
              <a:rPr lang="en-US" b="1" dirty="0"/>
              <a:t>Azure AD Identity Protection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334F58-343D-4AA0-BD8B-418F04803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0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Overview of Azure Active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7F496-78C2-4DB0-A28F-6B38EEEE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945" y="4920922"/>
            <a:ext cx="1836719" cy="18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926" y="1717468"/>
            <a:ext cx="9572625" cy="233910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Protection allows organizations to accomplish three key tasks: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Automate the detection and remediation of identity-based risks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Investigate risks using data presented in the Azure portal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Export risk detection data to third-party utilities for further analysis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22BF8-DF2F-424B-A296-B86F0BDC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Active Directory Identity Protection (1 of 2)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FF6E70D-44DD-4059-9F05-E71A37B0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1584" y="5857108"/>
            <a:ext cx="699677" cy="6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97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22BF8-DF2F-424B-A296-B86F0BDC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Active Directory Identity Protection (2 of 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230A11-49B7-4647-8079-F8826BF23BA4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669534" y="3040393"/>
          <a:ext cx="10728194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079">
                  <a:extLst>
                    <a:ext uri="{9D8B030D-6E8A-4147-A177-3AD203B41FA5}">
                      <a16:colId xmlns:a16="http://schemas.microsoft.com/office/drawing/2014/main" val="1952379409"/>
                    </a:ext>
                  </a:extLst>
                </a:gridCol>
                <a:gridCol w="7103115">
                  <a:extLst>
                    <a:ext uri="{9D8B030D-6E8A-4147-A177-3AD203B41FA5}">
                      <a16:colId xmlns:a16="http://schemas.microsoft.com/office/drawing/2014/main" val="894152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Risk detection type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63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Atypical travel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Sign in from an atypical location based on the user's recent sign-ins.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59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Anonymous IP address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Sign in from an anonymous IP address (for example: Tor browser, anonymizer VPNs).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2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Unfamiliar sign-in properties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Sign in with properties we've not seen recently for the given user.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89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Malware linked IP address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Sign in from a malware linked IP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7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Leaked Credentials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This risk detection indicates that the user's valid credentials have been 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83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Azure AD threat intelligence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Microsoft's internal and external threat intelligence sources have identified a known attack pattern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5079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D4A8EE5-5EFA-4A13-8FAF-F7AD57BD519B}"/>
              </a:ext>
            </a:extLst>
          </p:cNvPr>
          <p:cNvSpPr/>
          <p:nvPr/>
        </p:nvSpPr>
        <p:spPr>
          <a:xfrm>
            <a:off x="438151" y="1319817"/>
            <a:ext cx="621665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Risk detection and remediation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Risk investigation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Risky users, risky sign-ins, risk detections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E4CC944-08F9-4F37-9EED-D465CE63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2074" y="6454158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01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Implement Conditional Access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D15D029-C874-4171-AFFE-16A40DEA6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3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Conditional Access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10886066" cy="246221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Administrators have two primary goals: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 empower users to be productive wherever and whenever.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 protect the organization's assets.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Conditional Access policies at their simplest are if-then statements—If a user wants to access a resource, then they must complete a particular action first.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Conditional Access allows you to apply the right access controls when needed to keep your organization secure and stay out of your user’s way when not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9B97-ED40-4AF5-95F4-1335E04F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99" y="3873666"/>
            <a:ext cx="9525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80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Access and Azure Multi-Factor Authentication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714" y="1355561"/>
            <a:ext cx="9572625" cy="107721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Provides two step authentication verification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Lets you enforce controls on access to apps based on specific conditions:</a:t>
            </a: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07EAC-EC68-474E-A1BF-F391085A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42" y="3023925"/>
            <a:ext cx="8689233" cy="3536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C0082-7F95-45D5-B670-E35DF932B9DE}"/>
              </a:ext>
            </a:extLst>
          </p:cNvPr>
          <p:cNvSpPr txBox="1"/>
          <p:nvPr/>
        </p:nvSpPr>
        <p:spPr>
          <a:xfrm>
            <a:off x="868550" y="2135882"/>
            <a:ext cx="1057220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Users and groups can be enabled for MFA to prompt for additional verification during sign-in.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Alternatively, Conditional Access policies can be used to define events or applications that require MFA.</a:t>
            </a:r>
          </a:p>
        </p:txBody>
      </p:sp>
    </p:spTree>
    <p:extLst>
      <p:ext uri="{BB962C8B-B14F-4D97-AF65-F5344CB8AC3E}">
        <p14:creationId xmlns:p14="http://schemas.microsoft.com/office/powerpoint/2010/main" val="29834434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Access – Signals and Decisions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6490"/>
            <a:ext cx="9572625" cy="492442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Common signals: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User or group membership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IP location information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Device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Application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Real-time and calculated risk detection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Microsoft Cloud App Security (MCAS)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Common decisions: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Block </a:t>
            </a:r>
            <a:r>
              <a:rPr lang="en-US" dirty="0">
                <a:latin typeface="+mj-lt"/>
              </a:rPr>
              <a:t>access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Grant access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lvl="1"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730146-AE5A-415F-B017-EB3D180C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7771" y="5543550"/>
            <a:ext cx="893594" cy="8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466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Access – Signals and Decisions (2 of 2)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6490"/>
            <a:ext cx="9572625" cy="3385542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Common applied policies: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Requiring multi-factor authentication for users with administrative roles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Requiring multi-factor authentication for Azure management tasks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Blocking sign-ins for users attempting to use legacy authentication protocols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Requiring trusted locations for Azure Multi-Factor Authentication registration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Blocking or granting access from specific locations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Blocking risky sign-in behaviors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Requiring organization-managed devices for specific applications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D7179A-7788-4631-817B-A1508B95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7771" y="5543550"/>
            <a:ext cx="893594" cy="8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620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Conditional Access  Azure MFA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7" y="4436713"/>
            <a:ext cx="5766899" cy="14157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conditional access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Configure conditions for multifactor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 Azure multifactor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6133153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642134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Configure Multi-Factor Authentication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6CB6BA6-506B-4AD1-B947-2BB4AD7B7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Multi-Factor Authentication (1 of 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B1671-6433-46DB-86AC-6C830837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07" y="3497262"/>
            <a:ext cx="9525000" cy="229933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AD9379F-D372-459E-82AC-5C1A13E6F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09350"/>
            <a:ext cx="9572625" cy="176971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Azure Multifactor Authentication (MFA)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know, typically a password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have, such as a trusted device that is not easily duplicated, like a phone or hardware key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are - biometrics like a fingerprint or face scan</a:t>
            </a:r>
          </a:p>
        </p:txBody>
      </p:sp>
    </p:spTree>
    <p:extLst>
      <p:ext uri="{BB962C8B-B14F-4D97-AF65-F5344CB8AC3E}">
        <p14:creationId xmlns:p14="http://schemas.microsoft.com/office/powerpoint/2010/main" val="40180216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8F47-5CF6-4CC7-9231-7F94610E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Azure Active Directory (Azure 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E5CB2-35ED-4670-B143-33894338A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2772"/>
            <a:ext cx="11533187" cy="4847481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Multi-tenant cloud-based directory and identity management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Provides single sign-on access to cloud applications and resources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Facilitates developing apps with a global scope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Offers a full suite of identity management capabilities: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Self-service password and group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management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Privileged account management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Role-based access control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App usage monitoring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Security monitoring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Device Registration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Alerting 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Multi-Factor Authentication (MFA)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</p:txBody>
      </p:sp>
      <p:pic>
        <p:nvPicPr>
          <p:cNvPr id="4" name="Picture 2" descr="Diagram describing the relationship between Azure Active Directory, the cloud, and on-premises solutions">
            <a:extLst>
              <a:ext uri="{FF2B5EF4-FFF2-40B4-BE49-F238E27FC236}">
                <a16:creationId xmlns:a16="http://schemas.microsoft.com/office/drawing/2014/main" id="{06C2BCA2-3C7F-4B5D-9EA4-A3638230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07" y="3907993"/>
            <a:ext cx="6887664" cy="28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2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Multi-Factor Authentication (2 of 2)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AD9379F-D372-459E-82AC-5C1A13E6F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169" y="1416927"/>
            <a:ext cx="9572625" cy="37702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Available verification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Microsoft Authenticator app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OATH hardware token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Authentication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Call to phone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Text message to phone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Notification through mobile app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Verification code from mobile app</a:t>
            </a:r>
          </a:p>
        </p:txBody>
      </p:sp>
      <p:pic>
        <p:nvPicPr>
          <p:cNvPr id="3" name="Picture 2" descr="A picture containing sitting, monitor, computer&#10;&#10;Description automatically generated">
            <a:extLst>
              <a:ext uri="{FF2B5EF4-FFF2-40B4-BE49-F238E27FC236}">
                <a16:creationId xmlns:a16="http://schemas.microsoft.com/office/drawing/2014/main" id="{A353AAE2-F0A4-4339-990A-E28FF28E9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95" y="4792532"/>
            <a:ext cx="1419927" cy="14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341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Self-Service Password Reset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6480"/>
            <a:ext cx="9572625" cy="27238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Enabling </a:t>
            </a:r>
            <a:r>
              <a:rPr lang="en-US" sz="2400" b="1" dirty="0">
                <a:latin typeface="+mj-lt"/>
              </a:rPr>
              <a:t>Self-Service Password Reset</a:t>
            </a:r>
            <a:r>
              <a:rPr lang="en-US" sz="2400" dirty="0">
                <a:latin typeface="+mj-lt"/>
              </a:rPr>
              <a:t> (SSPR) gives the users the ability to bypass the helpdesk and reset their own passwords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Three options of Password reset properties: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130E-FD5E-402E-8C33-1FCD65B0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9" y="3244214"/>
            <a:ext cx="7612458" cy="28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868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Self-Service Password Reset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16254"/>
            <a:ext cx="9572625" cy="292387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SSPR Authentication methods: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Mobile app code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Email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Mobile phone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Office phone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Security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A8064-8F86-4EE3-BBB6-96C3AD9DC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53" y="1230306"/>
            <a:ext cx="4165615" cy="46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724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Azure MFA Settings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9135"/>
            <a:ext cx="5419295" cy="276998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Settings (via the Azure portal):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Access the Azure MFA settings by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browsing to the </a:t>
            </a:r>
            <a:r>
              <a:rPr lang="en-US" sz="2400" b="1" dirty="0">
                <a:latin typeface="+mj-lt"/>
              </a:rPr>
              <a:t>Azure AD </a:t>
            </a:r>
            <a:r>
              <a:rPr lang="en-US" sz="2400" dirty="0">
                <a:latin typeface="+mj-lt"/>
              </a:rPr>
              <a:t>blade</a:t>
            </a:r>
            <a:endParaRPr lang="en-US" sz="2400" b="1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 </a:t>
            </a:r>
            <a:r>
              <a:rPr lang="en-US" sz="2400" b="1" dirty="0">
                <a:latin typeface="+mj-lt"/>
              </a:rPr>
              <a:t>Security</a:t>
            </a: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 </a:t>
            </a:r>
            <a:r>
              <a:rPr lang="en-US" sz="2400" b="1" dirty="0">
                <a:latin typeface="+mj-lt"/>
              </a:rPr>
              <a:t>MFA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Configure</a:t>
            </a:r>
            <a:r>
              <a:rPr lang="en-US" sz="2400" b="1" dirty="0">
                <a:latin typeface="+mj-lt"/>
              </a:rPr>
              <a:t> Settings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5424E-4FEC-465D-8E87-AAE6FDB935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73" y="1380659"/>
            <a:ext cx="6212618" cy="53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614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Azure MFA Settings (2 of 2)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B2E1772-B9D0-4AFC-B14F-79A5B6EAB08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306680615"/>
              </p:ext>
            </p:extLst>
          </p:nvPr>
        </p:nvGraphicFramePr>
        <p:xfrm>
          <a:off x="465138" y="1479968"/>
          <a:ext cx="11533186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915">
                  <a:extLst>
                    <a:ext uri="{9D8B030D-6E8A-4147-A177-3AD203B41FA5}">
                      <a16:colId xmlns:a16="http://schemas.microsoft.com/office/drawing/2014/main" val="1529553013"/>
                    </a:ext>
                  </a:extLst>
                </a:gridCol>
                <a:gridCol w="8930271">
                  <a:extLst>
                    <a:ext uri="{9D8B030D-6E8A-4147-A177-3AD203B41FA5}">
                      <a16:colId xmlns:a16="http://schemas.microsoft.com/office/drawing/2014/main" val="193094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Feature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66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Account lockout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Temporarily lock accounts in the multi-factor authentication service if there are too many denied authentication attempts in a row. This feature only applies to users who enter a PIN to authenticate.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26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Block/unblock users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Used to block specific users from being able to receive Multi-Factor Authentication requests. Any authentication attempts for blocked users are automatically denied. Users remain blocked for 90 days from the time that they are blocked.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7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Fraud alert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Configure settings related to users ability to report fraudulent verification requests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82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Notifications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Enable notifications of events from MFA Server.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87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OATH tokens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Used in cloud-based Azure MFA environments to manage OATH tokens for users.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6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Phone call settings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Configure settings related to phone calls and greetings for cloud and on-premises environments.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19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Providers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This will show any existing authentication providers that you may have associated with your account.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517733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98575"/>
            <a:ext cx="9572625" cy="614363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3184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Reports for Azure Multi-Factor Authentication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6480"/>
            <a:ext cx="9572625" cy="4001095"/>
          </a:xfrm>
        </p:spPr>
        <p:txBody>
          <a:bodyPr/>
          <a:lstStyle/>
          <a:p>
            <a:r>
              <a:rPr lang="en-US" dirty="0"/>
              <a:t>Azure MFA provides reports </a:t>
            </a:r>
            <a:br>
              <a:rPr lang="en-US" dirty="0"/>
            </a:br>
            <a:r>
              <a:rPr lang="en-US" dirty="0"/>
              <a:t>available in the Azure portal</a:t>
            </a:r>
          </a:p>
          <a:p>
            <a:r>
              <a:rPr lang="en-US" dirty="0"/>
              <a:t>View the MFA reports</a:t>
            </a:r>
          </a:p>
          <a:p>
            <a:r>
              <a:rPr lang="en-US" dirty="0"/>
              <a:t>Azure AD Sign-ins Report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Was the sign-in challenged with MFA?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How did the user complete MFA?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Why was the user unable to complete MFA?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How many users are challenged for MFA?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How many users are unable to complete </a:t>
            </a:r>
            <a:br>
              <a:rPr lang="en-US" dirty="0"/>
            </a:br>
            <a:r>
              <a:rPr lang="en-US" dirty="0"/>
              <a:t>the MFA challenge?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What are the common MFA issues end </a:t>
            </a:r>
            <a:br>
              <a:rPr lang="en-US" dirty="0"/>
            </a:br>
            <a:r>
              <a:rPr lang="en-US" dirty="0"/>
              <a:t>users are running into?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62515-B264-4B1A-A8BB-C3A5B39B6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39" y="1206480"/>
            <a:ext cx="4233264" cy="55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20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Reports for Azure Multi-Factor Authentication (2 of 2)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63BCB8-1963-4413-BEBE-3DDA635B896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81032810"/>
              </p:ext>
            </p:extLst>
          </p:nvPr>
        </p:nvGraphicFramePr>
        <p:xfrm>
          <a:off x="465138" y="1761507"/>
          <a:ext cx="11533185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83">
                  <a:extLst>
                    <a:ext uri="{9D8B030D-6E8A-4147-A177-3AD203B41FA5}">
                      <a16:colId xmlns:a16="http://schemas.microsoft.com/office/drawing/2014/main" val="765284512"/>
                    </a:ext>
                  </a:extLst>
                </a:gridCol>
                <a:gridCol w="3441032">
                  <a:extLst>
                    <a:ext uri="{9D8B030D-6E8A-4147-A177-3AD203B41FA5}">
                      <a16:colId xmlns:a16="http://schemas.microsoft.com/office/drawing/2014/main" val="2992734097"/>
                    </a:ext>
                  </a:extLst>
                </a:gridCol>
                <a:gridCol w="5044070">
                  <a:extLst>
                    <a:ext uri="{9D8B030D-6E8A-4147-A177-3AD203B41FA5}">
                      <a16:colId xmlns:a16="http://schemas.microsoft.com/office/drawing/2014/main" val="4145877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Report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Location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12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Blocked User History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AD &gt; Security &gt; MFA &gt; Block/unblock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Shows the history of requests to block or unblock users.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94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Usage and fraud alerts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AD &gt; Sign-ins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Provides information on overall usage, user summary, and user details; as well as a history of fraud alerts submitted during the date range specified.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62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Usage for on-premises components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AD &gt; Security &gt; MFA &gt; Activity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Provides information on overall usage for MFA through the NPS extension, ADFS, and MFA server.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33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Bypassed User History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AD &gt; Security &gt; MFA &gt; One-time bypass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Provides a history of requests to bypass Multi-Factor Authentication for a user.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66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Server status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AD &gt; Security &gt; MFA &gt; Server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Displays the status of Multi-Factor Authentication Servers associated with your account.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962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0584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Configure Trusted IPs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1B9D674-D633-45CC-96CE-2D5BF45C6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533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DE2-A831-4342-A758-1DB2138F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Azure AD Conditional Access Location Condition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DE45-21C1-42B3-9419-51E449066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79176"/>
            <a:ext cx="11533187" cy="2769989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Azure AD enables single sign-on to devices, apps, and services from anywhere on the public internet.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With the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location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condition of a Conditional Access policy, you can control access to your cloud apps based on the network location of a user.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Common use cases for the location condition are: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/>
            </a:endParaRP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Requiring multi-factor authentication for users accessing a service when they are off the corporate network.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Blocking access for users accessing a service from specific countries or regions.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8A6DD-AEC8-4B52-A615-A139B2379F05}"/>
              </a:ext>
            </a:extLst>
          </p:cNvPr>
          <p:cNvSpPr/>
          <p:nvPr/>
        </p:nvSpPr>
        <p:spPr>
          <a:xfrm>
            <a:off x="465138" y="5357735"/>
            <a:ext cx="11830853" cy="646331"/>
          </a:xfrm>
          <a:prstGeom prst="rect">
            <a:avLst/>
          </a:prstGeom>
          <a:solidFill>
            <a:srgbClr val="2B548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Note: 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A 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location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is a label for a network location that either represents a </a:t>
            </a:r>
            <a:r>
              <a:rPr lang="en-GB" i="1" dirty="0">
                <a:solidFill>
                  <a:schemeClr val="bg1"/>
                </a:solidFill>
                <a:latin typeface="+mj-lt"/>
              </a:rPr>
              <a:t>named location 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or </a:t>
            </a:r>
            <a:r>
              <a:rPr lang="en-GB" i="1" dirty="0">
                <a:solidFill>
                  <a:schemeClr val="bg1"/>
                </a:solidFill>
                <a:latin typeface="+mj-lt"/>
              </a:rPr>
              <a:t>multi-factor authentication Trusted IPs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21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DE2-A831-4342-A758-1DB2138F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Named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DE45-21C1-42B3-9419-51E449066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26371"/>
            <a:ext cx="5868427" cy="4001095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Create logical groupings of IP address ranges or countries and regions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Use groupings in the location condition of Conditional Access policies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 named location has the following components:</a:t>
            </a: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Name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 ranges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as trusted location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Countries/regions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Include unknown areas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cs typeface="Segoe UI Semibold"/>
            </a:endParaRPr>
          </a:p>
          <a:p>
            <a:pPr marL="0" indent="0">
              <a:spcAft>
                <a:spcPts val="600"/>
              </a:spcAft>
              <a:buNone/>
            </a:pPr>
            <a:endParaRPr lang="en-GB" sz="2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2FC34-6772-41F7-B45B-B580B13CC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097242"/>
            <a:ext cx="6054631" cy="3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Concepts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1ED9C1BC-3AC3-459E-8B0B-555A616DD0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49090071"/>
              </p:ext>
            </p:extLst>
          </p:nvPr>
        </p:nvGraphicFramePr>
        <p:xfrm>
          <a:off x="465138" y="1481955"/>
          <a:ext cx="11533186" cy="4706366"/>
        </p:xfrm>
        <a:graphic>
          <a:graphicData uri="http://schemas.openxmlformats.org/drawingml/2006/table">
            <a:tbl>
              <a:tblPr firstRow="1" bandRow="1">
                <a:solidFill>
                  <a:schemeClr val="accent1"/>
                </a:solidFill>
                <a:tableStyleId>{5C22544A-7EE6-4342-B048-85BDC9FD1C3A}</a:tableStyleId>
              </a:tblPr>
              <a:tblGrid>
                <a:gridCol w="2624903">
                  <a:extLst>
                    <a:ext uri="{9D8B030D-6E8A-4147-A177-3AD203B41FA5}">
                      <a16:colId xmlns:a16="http://schemas.microsoft.com/office/drawing/2014/main" val="503937480"/>
                    </a:ext>
                  </a:extLst>
                </a:gridCol>
                <a:gridCol w="8908283">
                  <a:extLst>
                    <a:ext uri="{9D8B030D-6E8A-4147-A177-3AD203B41FA5}">
                      <a16:colId xmlns:a16="http://schemas.microsoft.com/office/drawing/2014/main" val="308701744"/>
                    </a:ext>
                  </a:extLst>
                </a:gridCol>
              </a:tblGrid>
              <a:tr h="672338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+mj-lt"/>
                        </a:rPr>
                        <a:t>Concept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j-lt"/>
                        </a:rPr>
                        <a:t>Description</a:t>
                      </a: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Identity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156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Account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2164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Azure AD Account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47677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Azure tenant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>
                          <a:latin typeface="+mj-lt"/>
                        </a:rPr>
                        <a:t>Azure AD directory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0998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latin typeface="+mj-lt"/>
                        </a:rPr>
                        <a:t>Azure subscription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dirty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500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D6D7300-A82F-4BE1-8327-2B5681D2BA00}"/>
              </a:ext>
            </a:extLst>
          </p:cNvPr>
          <p:cNvSpPr/>
          <p:nvPr/>
        </p:nvSpPr>
        <p:spPr>
          <a:xfrm>
            <a:off x="3099204" y="2159306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en-US">
                <a:solidFill>
                  <a:srgbClr val="000000"/>
                </a:solidFill>
              </a:rPr>
              <a:t>An object that can be authenticated.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51A4B-9B92-46F1-B4DE-64DA790012F3}"/>
              </a:ext>
            </a:extLst>
          </p:cNvPr>
          <p:cNvSpPr/>
          <p:nvPr/>
        </p:nvSpPr>
        <p:spPr>
          <a:xfrm>
            <a:off x="3099204" y="2833020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An identity that has data associated with it.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44943-D96B-4340-A44E-0C47E2465A42}"/>
              </a:ext>
            </a:extLst>
          </p:cNvPr>
          <p:cNvSpPr/>
          <p:nvPr/>
        </p:nvSpPr>
        <p:spPr>
          <a:xfrm>
            <a:off x="3099204" y="3506734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An identity created through Azure AD or another Microsoft cloud service.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99590-2051-4EEC-8ADD-C6CA2A4B86F6}"/>
              </a:ext>
            </a:extLst>
          </p:cNvPr>
          <p:cNvSpPr/>
          <p:nvPr/>
        </p:nvSpPr>
        <p:spPr>
          <a:xfrm>
            <a:off x="3099204" y="4180448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 dirty="0"/>
              <a:t>A dedicated and trusted instance of Azure AD that's automatically created when your organization signs up for a Microsoft cloud service subscription.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00581-EACE-47B3-9FB8-AAF204714C7F}"/>
              </a:ext>
            </a:extLst>
          </p:cNvPr>
          <p:cNvSpPr/>
          <p:nvPr/>
        </p:nvSpPr>
        <p:spPr>
          <a:xfrm>
            <a:off x="3099204" y="4854162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Each Azure tenant has a dedicated and trusted Azure AD directory.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671BE5-64E1-4EDA-AC7C-75B7EDFDE70F}"/>
              </a:ext>
            </a:extLst>
          </p:cNvPr>
          <p:cNvSpPr/>
          <p:nvPr/>
        </p:nvSpPr>
        <p:spPr>
          <a:xfrm>
            <a:off x="3099204" y="5527875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Used to pay for Azure cloud services. </a:t>
            </a:r>
          </a:p>
        </p:txBody>
      </p:sp>
    </p:spTree>
    <p:extLst>
      <p:ext uri="{BB962C8B-B14F-4D97-AF65-F5344CB8AC3E}">
        <p14:creationId xmlns:p14="http://schemas.microsoft.com/office/powerpoint/2010/main" val="1198986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008" y="1381964"/>
            <a:ext cx="10415550" cy="276998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You can also configure IP address ranges representing your organization's local intranet in the multi-factor authentication service settings.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feature enables you to configure up to 50 IP address ranges.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IP address ranges are in CIDR format.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If you have Trusted IPs configured, they show up as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MFA Trusted IPs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in the list of locations for the location condition.</a:t>
            </a:r>
          </a:p>
          <a:p>
            <a:pPr marL="0" indent="0">
              <a:spcAft>
                <a:spcPts val="1200"/>
              </a:spcAft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E3F0-5F4B-4FE7-99B0-C54B0420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Trusted IPs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A23F1-E7D1-40BB-B6B4-FB23F1BDB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02" y="5059180"/>
            <a:ext cx="1158380" cy="11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227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Location Condition Configuration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63630"/>
            <a:ext cx="10954033" cy="184665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When you configure the location condition, you have the option to distinguish between: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Any location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 trusted locations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Selected locations</a:t>
            </a: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D56E9-594A-4A49-8C2C-66D366DDE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3" y="2284738"/>
            <a:ext cx="6131787" cy="39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485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Configure Guest Users in Azure AD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BB5C9D-8A80-470B-82F3-621AE07D7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4690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Prerequisites for Guest Users in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780"/>
            <a:ext cx="10862664" cy="292387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invite anyone to collaborate with your organization by adding them to your directory as a guest user.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Guest users can sign in with their own work, school, or social identities.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To test guest-related scenarios, you need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 Azure AD user with a role that allows creating user accounts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valid email account</a:t>
            </a: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5E887AD-5D7D-4B2A-BA55-78871672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4460" y="567374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236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Guest Users to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71518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Sign into Azure portal and add a guest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5258-FC5B-4AF3-9853-94A2A5DDA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1" y="1822862"/>
            <a:ext cx="4724838" cy="42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9FAAC-BB97-4464-903B-14A3266D4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93" y="1822862"/>
            <a:ext cx="5032105" cy="41797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F73E2AB-5214-441A-A64D-8D5E6A58F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42" y="576518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1786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 an App to a Guest User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330"/>
            <a:ext cx="9572625" cy="6155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Add the </a:t>
            </a:r>
            <a:r>
              <a:rPr lang="en-US" i="1" dirty="0">
                <a:latin typeface="+mj-lt"/>
              </a:rPr>
              <a:t>Active Directory for GitHub Enterprise</a:t>
            </a:r>
            <a:r>
              <a:rPr lang="en-US" dirty="0">
                <a:latin typeface="+mj-lt"/>
              </a:rPr>
              <a:t> app to your test tenant and assign the test guest user to the app.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25F2-B1DA-4FB9-A1C7-76DA84FC8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0" y="2280621"/>
            <a:ext cx="3919767" cy="4224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439E4-44D7-495B-993F-356CE0E8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24" y="2266864"/>
            <a:ext cx="3101951" cy="412969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E59180E-C9CA-46AE-94E8-20B1E43F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42" y="576518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713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Accept the Guest User Invite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790" y="1730915"/>
            <a:ext cx="9572625" cy="184665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Sign-in to your test guest user's email account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In the inbox, locate the "</a:t>
            </a:r>
            <a:r>
              <a:rPr lang="en-US" i="1" dirty="0">
                <a:latin typeface="+mj-lt"/>
              </a:rPr>
              <a:t>You're invited</a:t>
            </a:r>
            <a:r>
              <a:rPr lang="en-US" dirty="0">
                <a:latin typeface="+mj-lt"/>
              </a:rPr>
              <a:t>" email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In the email body, select </a:t>
            </a:r>
            <a:r>
              <a:rPr lang="en-US" b="1" dirty="0">
                <a:latin typeface="+mj-lt"/>
              </a:rPr>
              <a:t>Get Started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Select </a:t>
            </a:r>
            <a:r>
              <a:rPr lang="en-US" b="1" dirty="0">
                <a:latin typeface="+mj-lt"/>
              </a:rPr>
              <a:t>Accept Invitation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C08A3-6DDF-4079-B190-17B397B3BB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35" y="1051642"/>
            <a:ext cx="5074995" cy="53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70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Join 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09350"/>
            <a:ext cx="9572625" cy="37702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Benefits of AD Join: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Single-sign-on (SSO)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Enterprise compliant roaming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Access to Microsoft Store for Business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Hello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Seamless access to on-premises resources</a:t>
            </a: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Connection options: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Registering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Joining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6E90-BF64-4094-95E6-377B8911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77" y="3497262"/>
            <a:ext cx="7247573" cy="3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907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56" y="299292"/>
            <a:ext cx="11533187" cy="411162"/>
          </a:xfrm>
        </p:spPr>
        <p:txBody>
          <a:bodyPr/>
          <a:lstStyle/>
          <a:p>
            <a:r>
              <a:rPr lang="en-US" b="1" dirty="0"/>
              <a:t>Devices in Azure AD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65C14-A8B8-4A2E-B71D-75BA5761194D}"/>
              </a:ext>
            </a:extLst>
          </p:cNvPr>
          <p:cNvSpPr txBox="1"/>
          <p:nvPr/>
        </p:nvSpPr>
        <p:spPr>
          <a:xfrm>
            <a:off x="451643" y="1118465"/>
            <a:ext cx="1153318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Azure AD registered</a:t>
            </a:r>
          </a:p>
          <a:p>
            <a:r>
              <a:rPr lang="en-US" dirty="0">
                <a:latin typeface="+mj-lt"/>
              </a:rPr>
              <a:t>Devices that are Azure AD registered are signed in with a personal Microsoft account or another local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MacOS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Azure AD joined</a:t>
            </a:r>
          </a:p>
          <a:p>
            <a:r>
              <a:rPr lang="en-US" dirty="0">
                <a:latin typeface="+mj-lt"/>
              </a:rPr>
              <a:t>Devices that are Azure AD joined are owned by an organization and are signed in with an Azure AD account belonging to that organization. They exist only in the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Server 2019 Virtual Machines running in Azure  (Server core is not supported)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Hybrid Azure AD joined</a:t>
            </a:r>
          </a:p>
          <a:p>
            <a:r>
              <a:rPr lang="en-US" dirty="0">
                <a:latin typeface="+mj-lt"/>
              </a:rPr>
              <a:t>Devices that are hybrid Azure AD joined are owned by an organization and are signed in with an Active Directory Domain Services. They exist in the cloud and on-premises.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7, 8.1, or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Server 2008 or newer</a:t>
            </a:r>
          </a:p>
        </p:txBody>
      </p:sp>
    </p:spTree>
    <p:extLst>
      <p:ext uri="{BB962C8B-B14F-4D97-AF65-F5344CB8AC3E}">
        <p14:creationId xmlns:p14="http://schemas.microsoft.com/office/powerpoint/2010/main" val="37198674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875877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Create Management Groups, Subscriptions, and Resource Groups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049CF4-ADE7-4B15-921B-E2A0B91EB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41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B7A7D-2146-4B9A-BFE4-513D45A3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20" y="4621790"/>
            <a:ext cx="4128130" cy="1739956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 Groups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7" y="1244989"/>
            <a:ext cx="8041188" cy="40318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A resource groups is a fundamental concept of the Azure platform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Serves as a logical grouping of resources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Ties to resource life cycle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Can't be nested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Each resource must belong to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 resource group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Most resources can be moved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between resource groups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2512</Words>
  <Application>Microsoft Office PowerPoint</Application>
  <PresentationFormat>Custom</PresentationFormat>
  <Paragraphs>390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Consolas</vt:lpstr>
      <vt:lpstr>Segoe UI</vt:lpstr>
      <vt:lpstr>Segoe UI Light</vt:lpstr>
      <vt:lpstr>Segoe UI Semilight</vt:lpstr>
      <vt:lpstr>Wingdings</vt:lpstr>
      <vt:lpstr>Azure 1</vt:lpstr>
      <vt:lpstr>Azure 2</vt:lpstr>
      <vt:lpstr>Dynamics 365</vt:lpstr>
      <vt:lpstr>Office 365 PPT Template - 2017</vt:lpstr>
      <vt:lpstr>Module 1: Implement Azure Active Directory</vt:lpstr>
      <vt:lpstr>Learning Objectives</vt:lpstr>
      <vt:lpstr> Overview of Azure Active Directory</vt:lpstr>
      <vt:lpstr>Azure Active Directory (Azure AD)</vt:lpstr>
      <vt:lpstr>Azure AD Concepts</vt:lpstr>
      <vt:lpstr>Azure AD Join  </vt:lpstr>
      <vt:lpstr>Devices in Azure AD</vt:lpstr>
      <vt:lpstr> Create Management Groups, Subscriptions, and Resource Groups</vt:lpstr>
      <vt:lpstr>Resource Groups</vt:lpstr>
      <vt:lpstr>Resource Group Organization (1 of 2)</vt:lpstr>
      <vt:lpstr>Resource Group Organization (2 of 2)</vt:lpstr>
      <vt:lpstr>Management Groups</vt:lpstr>
      <vt:lpstr>Subscriptions and Limits (Quotas)</vt:lpstr>
      <vt:lpstr>Subscription and Service General Limits </vt:lpstr>
      <vt:lpstr> Users and Groups</vt:lpstr>
      <vt:lpstr>User Accounts</vt:lpstr>
      <vt:lpstr>Create and Manage Users (1 of 3) </vt:lpstr>
      <vt:lpstr>Create and Manage Users (2 of 3)</vt:lpstr>
      <vt:lpstr>Create and Manage Users (3 of 3) </vt:lpstr>
      <vt:lpstr>Group Accounts</vt:lpstr>
      <vt:lpstr>Managing Multiple Directories </vt:lpstr>
      <vt:lpstr>Azure AD B2B and B2C (1 of 2)</vt:lpstr>
      <vt:lpstr>Azure AD B2B and B2C (2 of 2)</vt:lpstr>
      <vt:lpstr>Demonstration: Users and Groups</vt:lpstr>
      <vt:lpstr> Domains and Custom Domains</vt:lpstr>
      <vt:lpstr>Domains and Custom Domains</vt:lpstr>
      <vt:lpstr>Add a Custom Domain Name to Azure AD</vt:lpstr>
      <vt:lpstr>Verifying Custom Domain Names</vt:lpstr>
      <vt:lpstr>Azure AD Identity Protection </vt:lpstr>
      <vt:lpstr>Azure Active Directory Identity Protection (1 of 2)</vt:lpstr>
      <vt:lpstr>Azure Active Directory Identity Protection (2 of 2)</vt:lpstr>
      <vt:lpstr> Implement Conditional Access</vt:lpstr>
      <vt:lpstr>Overview of Conditional Access</vt:lpstr>
      <vt:lpstr>Conditional Access and Azure Multi-Factor Authentication</vt:lpstr>
      <vt:lpstr>Conditional Access – Signals and Decisions (1 of 2)</vt:lpstr>
      <vt:lpstr>Conditional Access – Signals and Decisions (2 of 2)</vt:lpstr>
      <vt:lpstr>Demonstration: Conditional Access  Azure MFA</vt:lpstr>
      <vt:lpstr> Configure Multi-Factor Authentication</vt:lpstr>
      <vt:lpstr>Multi-Factor Authentication (1 of 2) </vt:lpstr>
      <vt:lpstr>Multi-Factor Authentication (2 of 2)</vt:lpstr>
      <vt:lpstr>Self-Service Password Reset (1 of 2)</vt:lpstr>
      <vt:lpstr>Self-Service Password Reset (2 of 2)</vt:lpstr>
      <vt:lpstr>Configure Azure MFA Settings (1 of 2)</vt:lpstr>
      <vt:lpstr>Configure Azure MFA Settings (2 of 2)</vt:lpstr>
      <vt:lpstr>Reports for Azure Multi-Factor Authentication (1 of 2)</vt:lpstr>
      <vt:lpstr>Reports for Azure Multi-Factor Authentication (2 of 2)</vt:lpstr>
      <vt:lpstr> Configure Trusted IPs</vt:lpstr>
      <vt:lpstr>Azure AD Conditional Access Location Condition</vt:lpstr>
      <vt:lpstr>Named Locations</vt:lpstr>
      <vt:lpstr>Trusted IPs</vt:lpstr>
      <vt:lpstr>Location Condition Configuration</vt:lpstr>
      <vt:lpstr> Configure Guest Users in Azure AD</vt:lpstr>
      <vt:lpstr>Prerequisites for Guest Users in Azure AD</vt:lpstr>
      <vt:lpstr>Add Guest Users to Azure AD</vt:lpstr>
      <vt:lpstr>Assign an App to a Guest User</vt:lpstr>
      <vt:lpstr>Accept the Guest User Invite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2020-06-30T02:47:07Z</dcterms:created>
  <dcterms:modified xsi:type="dcterms:W3CDTF">2021-06-17T03:55:38Z</dcterms:modified>
</cp:coreProperties>
</file>